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281" r:id="rId2"/>
    <p:sldId id="256" r:id="rId3"/>
    <p:sldId id="282" r:id="rId4"/>
    <p:sldId id="284" r:id="rId5"/>
    <p:sldId id="287" r:id="rId6"/>
    <p:sldId id="285" r:id="rId7"/>
    <p:sldId id="288" r:id="rId8"/>
    <p:sldId id="289" r:id="rId9"/>
    <p:sldId id="258" r:id="rId10"/>
    <p:sldId id="266" r:id="rId11"/>
    <p:sldId id="260" r:id="rId12"/>
    <p:sldId id="257" r:id="rId13"/>
    <p:sldId id="267" r:id="rId14"/>
    <p:sldId id="268" r:id="rId15"/>
    <p:sldId id="269" r:id="rId16"/>
    <p:sldId id="271" r:id="rId17"/>
    <p:sldId id="270" r:id="rId18"/>
    <p:sldId id="293" r:id="rId19"/>
    <p:sldId id="292" r:id="rId20"/>
    <p:sldId id="291" r:id="rId21"/>
    <p:sldId id="272" r:id="rId22"/>
    <p:sldId id="273" r:id="rId23"/>
    <p:sldId id="274" r:id="rId24"/>
    <p:sldId id="275" r:id="rId25"/>
    <p:sldId id="276" r:id="rId26"/>
    <p:sldId id="278" r:id="rId27"/>
    <p:sldId id="280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8B740-24E4-404E-A930-C1D0BC80AC3E}" type="datetimeFigureOut">
              <a:rPr lang="nl-BE" smtClean="0"/>
              <a:t>9/05/2016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971B5-04D5-4D07-9F90-97AAE9CE4A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6573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D971B5-04D5-4D07-9F90-97AAE9CE4A2C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591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B1AC-10A3-4811-A494-617B59999CF0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79CE-4B6B-473A-A8D3-0BF37B8BF68A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6075-69C8-493E-91A0-D0FA02E0F1CB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F0FA-C595-40D8-A94F-E62510FDE3B7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E69D-DDEA-4CDF-A705-72D2BDA30F4E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9546-8736-4256-855B-C8F936CF9228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033F7-6A90-4DA9-9143-67D001DEC835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1D58-900F-48F5-9664-B79ADDA0BFBF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5CE3-EB9A-45D7-91C7-6947F4F92E68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3F78-41B5-4878-8ACE-98B30F919B3B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97C8-FAB0-4DF6-9E64-C0FF96B8ABA7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9DF71-9C43-4A4B-A1B7-F4A9D175597B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28F57-5CDA-496C-A6B9-FCF20871AE0E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9530-89A8-4EC2-A9C9-6CD7728C3B63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A6D4-036F-46C8-85C8-8D392A5F0F85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D227-CAF8-41F1-81DC-6E6BA5A10010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EB91-AFB5-4F78-8A90-FF8903DC2D63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AD28E-225F-4209-B781-A99CB32B736F}" type="datetime1">
              <a:rPr lang="en-US" smtClean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hyperlink" Target="http://www.ataleofcrimson.com/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84753"/>
            <a:ext cx="10353761" cy="1326321"/>
          </a:xfrm>
        </p:spPr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Inleving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11074"/>
            <a:ext cx="10353762" cy="4147888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Achievements</a:t>
            </a:r>
          </a:p>
          <a:p>
            <a:r>
              <a:rPr lang="nl-BE" dirty="0">
                <a:solidFill>
                  <a:schemeClr val="accent4"/>
                </a:solidFill>
              </a:rPr>
              <a:t>Drie moeilijkheidsgraden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Novice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Seasoned Gamer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Hardcore</a:t>
            </a:r>
          </a:p>
          <a:p>
            <a:r>
              <a:rPr lang="nl-BE" dirty="0">
                <a:solidFill>
                  <a:schemeClr val="accent4"/>
                </a:solidFill>
                <a:sym typeface="Wingdings" panose="05000000000000000000" pitchFamily="2" charset="2"/>
              </a:rPr>
              <a:t>Breed publiek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Beginners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Ervaren gamers</a:t>
            </a:r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0" y="1610630"/>
            <a:ext cx="6836232" cy="4272645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13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699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514011" y="624091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  		         </a:t>
            </a:r>
            <a:r>
              <a:rPr lang="nl-BE" dirty="0">
                <a:solidFill>
                  <a:schemeClr val="accent4"/>
                </a:solidFill>
                <a:sym typeface="Wingdings" panose="05000000000000000000" pitchFamily="2" charset="2"/>
              </a:rPr>
              <a:t>   	    </a:t>
            </a:r>
          </a:p>
          <a:p>
            <a:pPr marL="0" indent="0">
              <a:buNone/>
            </a:pPr>
            <a:r>
              <a:rPr lang="nl-BE" dirty="0"/>
              <a:t> </a:t>
            </a:r>
          </a:p>
          <a:p>
            <a:r>
              <a:rPr lang="nl-BE" dirty="0">
                <a:solidFill>
                  <a:schemeClr val="accent4"/>
                </a:solidFill>
              </a:rPr>
              <a:t>Moeizaam, want…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Nieuw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Weinig kennis Java</a:t>
            </a:r>
          </a:p>
          <a:p>
            <a:r>
              <a:rPr lang="nl-BE" dirty="0">
                <a:solidFill>
                  <a:schemeClr val="accent4"/>
                </a:solidFill>
              </a:rPr>
              <a:t>Boek:</a:t>
            </a:r>
            <a:r>
              <a:rPr lang="nl-BE" dirty="0"/>
              <a:t>   ‘Learning Processing’</a:t>
            </a:r>
          </a:p>
          <a:p>
            <a:r>
              <a:rPr lang="nl-BE" dirty="0">
                <a:solidFill>
                  <a:schemeClr val="accent4"/>
                </a:solidFill>
              </a:rPr>
              <a:t>Eerste stappen naar prototype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Processing</a:t>
            </a:r>
          </a:p>
        </p:txBody>
      </p:sp>
      <p:pic>
        <p:nvPicPr>
          <p:cNvPr id="1030" name="Picture 6" descr="https://upload.wikimedia.org/wikipedia/commons/thumb/5/59/Processing_Logo_Clipped.svg/256px-Processing_Logo_Clippe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16" y="1471819"/>
            <a:ext cx="791446" cy="79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greenfoot.org/assets/logo_greenfoot-shadow-a8209954d7e0e219ca7c783d0e12adc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29" y="1647908"/>
            <a:ext cx="1708395" cy="5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54" y="1368941"/>
            <a:ext cx="874832" cy="87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12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910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Primitief &amp; basic </a:t>
            </a:r>
            <a:r>
              <a:rPr lang="nl-BE" dirty="0">
                <a:sym typeface="Wingdings" panose="05000000000000000000" pitchFamily="2" charset="2"/>
              </a:rPr>
              <a:t> boost</a:t>
            </a:r>
          </a:p>
          <a:p>
            <a:r>
              <a:rPr lang="nl-BE" dirty="0">
                <a:solidFill>
                  <a:schemeClr val="accent4"/>
                </a:solidFill>
                <a:sym typeface="Wingdings" panose="05000000000000000000" pitchFamily="2" charset="2"/>
              </a:rPr>
              <a:t>Mogelijkheden:</a:t>
            </a:r>
            <a:endParaRPr lang="nl-BE" dirty="0"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>
                <a:sym typeface="Wingdings" panose="05000000000000000000" pitchFamily="2" charset="2"/>
              </a:rPr>
              <a:t>Tekst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>
                <a:sym typeface="Wingdings" panose="05000000000000000000" pitchFamily="2" charset="2"/>
              </a:rPr>
              <a:t>Objecten in kamer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>
                <a:sym typeface="Wingdings" panose="05000000000000000000" pitchFamily="2" charset="2"/>
              </a:rPr>
              <a:t>Klikken op ornamenten  geluid</a:t>
            </a:r>
          </a:p>
          <a:p>
            <a:r>
              <a:rPr lang="nl-BE" dirty="0">
                <a:solidFill>
                  <a:schemeClr val="accent4"/>
                </a:solidFill>
                <a:sym typeface="Wingdings" panose="05000000000000000000" pitchFamily="2" charset="2"/>
              </a:rPr>
              <a:t>Ervaring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>
                <a:latin typeface="Calibri" panose="020F0502020204030204" pitchFamily="34" charset="0"/>
                <a:sym typeface="Wingdings" panose="05000000000000000000" pitchFamily="2" charset="2"/>
              </a:rPr>
              <a:t>↗</a:t>
            </a: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514011" y="624091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516" t="3672" r="1194" b="1524"/>
          <a:stretch/>
        </p:blipFill>
        <p:spPr>
          <a:xfrm>
            <a:off x="5426401" y="1890346"/>
            <a:ext cx="6192846" cy="4108069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Prototype</a:t>
            </a:r>
          </a:p>
        </p:txBody>
      </p:sp>
      <p:sp>
        <p:nvSpPr>
          <p:cNvPr id="10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12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785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nl-BE" dirty="0"/>
          </a:p>
          <a:p>
            <a:pPr lvl="2">
              <a:buFont typeface="Courier New" panose="02070309020205020404" pitchFamily="49" charset="0"/>
              <a:buChar char="o"/>
            </a:pPr>
            <a:endParaRPr lang="nl-B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Website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r="1174"/>
          <a:stretch/>
        </p:blipFill>
        <p:spPr>
          <a:xfrm>
            <a:off x="4402554" y="1629466"/>
            <a:ext cx="7589808" cy="4320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r="1735"/>
          <a:stretch/>
        </p:blipFill>
        <p:spPr>
          <a:xfrm>
            <a:off x="4402553" y="1637885"/>
            <a:ext cx="7589809" cy="43200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4"/>
          <a:srcRect r="1331"/>
          <a:stretch/>
        </p:blipFill>
        <p:spPr>
          <a:xfrm>
            <a:off x="4402552" y="1633676"/>
            <a:ext cx="7589810" cy="431578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/>
          <a:srcRect r="1514"/>
          <a:stretch/>
        </p:blipFill>
        <p:spPr>
          <a:xfrm>
            <a:off x="4402551" y="1633675"/>
            <a:ext cx="7601489" cy="432420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6"/>
          <a:srcRect r="1422"/>
          <a:stretch/>
        </p:blipFill>
        <p:spPr>
          <a:xfrm>
            <a:off x="4402550" y="1632899"/>
            <a:ext cx="7601490" cy="43200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7"/>
          <a:srcRect r="1820"/>
          <a:stretch/>
        </p:blipFill>
        <p:spPr>
          <a:xfrm>
            <a:off x="4402549" y="1624480"/>
            <a:ext cx="7589813" cy="4320000"/>
          </a:xfrm>
          <a:prstGeom prst="rect">
            <a:avLst/>
          </a:prstGeom>
        </p:spPr>
      </p:pic>
      <p:sp>
        <p:nvSpPr>
          <p:cNvPr id="13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8"/>
          <a:srcRect r="1320"/>
          <a:stretch/>
        </p:blipFill>
        <p:spPr>
          <a:xfrm>
            <a:off x="4402548" y="1609206"/>
            <a:ext cx="7591332" cy="4335273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9"/>
          <a:srcRect r="1051"/>
          <a:stretch/>
        </p:blipFill>
        <p:spPr>
          <a:xfrm>
            <a:off x="4399719" y="1611074"/>
            <a:ext cx="7599241" cy="4396637"/>
          </a:xfrm>
          <a:prstGeom prst="rect">
            <a:avLst/>
          </a:prstGeom>
        </p:spPr>
      </p:pic>
      <p:sp>
        <p:nvSpPr>
          <p:cNvPr id="15" name="Tijdelijke aanduiding voor inhoud 2"/>
          <p:cNvSpPr txBox="1">
            <a:spLocks/>
          </p:cNvSpPr>
          <p:nvPr/>
        </p:nvSpPr>
        <p:spPr>
          <a:xfrm>
            <a:off x="913794" y="161107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hlinkClick r:id="rId10"/>
              </a:rPr>
              <a:t>www.ataleofcrimson.com</a:t>
            </a:r>
            <a:endParaRPr lang="nl-BE" dirty="0"/>
          </a:p>
          <a:p>
            <a:r>
              <a:rPr lang="nl-BE" dirty="0">
                <a:solidFill>
                  <a:schemeClr val="accent4"/>
                </a:solidFill>
              </a:rPr>
              <a:t>Fundering van de game</a:t>
            </a:r>
          </a:p>
          <a:p>
            <a:r>
              <a:rPr lang="nl-BE" dirty="0">
                <a:solidFill>
                  <a:schemeClr val="accent4"/>
                </a:solidFill>
              </a:rPr>
              <a:t>Bevat: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Game download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Verhaal &amp; personages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Manual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Guide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Statusverslagen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Bronnen</a:t>
            </a:r>
          </a:p>
        </p:txBody>
      </p:sp>
      <p:sp>
        <p:nvSpPr>
          <p:cNvPr id="17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19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537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130" y="1611074"/>
            <a:ext cx="6789341" cy="4243338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Escape game</a:t>
            </a:r>
          </a:p>
        </p:txBody>
      </p: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913794" y="161107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chemeClr val="accent4"/>
                </a:solidFill>
              </a:rPr>
              <a:t>Eén geheel</a:t>
            </a:r>
          </a:p>
          <a:p>
            <a:r>
              <a:rPr lang="nl-BE" dirty="0">
                <a:solidFill>
                  <a:schemeClr val="accent4"/>
                </a:solidFill>
              </a:rPr>
              <a:t>Queeste doorheen 20 kamers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Opdrachten uitvoeren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Objecten verzamelen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“Lovecraft Manor”</a:t>
            </a:r>
          </a:p>
          <a:p>
            <a:r>
              <a:rPr lang="nl-BE" dirty="0">
                <a:solidFill>
                  <a:schemeClr val="accent4"/>
                </a:solidFill>
              </a:rPr>
              <a:t>Inventory</a:t>
            </a:r>
          </a:p>
          <a:p>
            <a:endParaRPr lang="nl-BE" dirty="0"/>
          </a:p>
        </p:txBody>
      </p:sp>
      <p:sp>
        <p:nvSpPr>
          <p:cNvPr id="12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  <p:sp>
        <p:nvSpPr>
          <p:cNvPr id="13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</p:spTree>
    <p:extLst>
      <p:ext uri="{BB962C8B-B14F-4D97-AF65-F5344CB8AC3E}">
        <p14:creationId xmlns:p14="http://schemas.microsoft.com/office/powerpoint/2010/main" val="23541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572974"/>
            <a:ext cx="10353762" cy="4609902"/>
          </a:xfrm>
        </p:spPr>
        <p:txBody>
          <a:bodyPr anchor="ctr">
            <a:normAutofit/>
          </a:bodyPr>
          <a:lstStyle/>
          <a:p>
            <a:r>
              <a:rPr lang="nl-BE" dirty="0">
                <a:solidFill>
                  <a:schemeClr val="accent4"/>
                </a:solidFill>
              </a:rPr>
              <a:t>Zowel goed als duidelijk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Goed? </a:t>
            </a:r>
            <a:r>
              <a:rPr lang="nl-BE" dirty="0">
                <a:sym typeface="Wingdings" panose="05000000000000000000" pitchFamily="2" charset="2"/>
              </a:rPr>
              <a:t> subjectief</a:t>
            </a:r>
          </a:p>
          <a:p>
            <a:r>
              <a:rPr lang="en-GB" dirty="0">
                <a:solidFill>
                  <a:schemeClr val="accent4"/>
                </a:solidFill>
              </a:rPr>
              <a:t>Streefdoelen</a:t>
            </a:r>
          </a:p>
          <a:p>
            <a:pPr lvl="1"/>
            <a:r>
              <a:rPr lang="en-GB" dirty="0"/>
              <a:t>It works </a:t>
            </a:r>
          </a:p>
          <a:p>
            <a:pPr lvl="1"/>
            <a:r>
              <a:rPr lang="en-GB" dirty="0"/>
              <a:t>Maintainability </a:t>
            </a:r>
          </a:p>
          <a:p>
            <a:pPr lvl="1"/>
            <a:r>
              <a:rPr lang="en-GB" dirty="0"/>
              <a:t>Readability</a:t>
            </a:r>
          </a:p>
          <a:p>
            <a:pPr lvl="1"/>
            <a:r>
              <a:rPr lang="en-GB" dirty="0"/>
              <a:t>Reusability</a:t>
            </a:r>
          </a:p>
          <a:p>
            <a:pPr lvl="1"/>
            <a:r>
              <a:rPr lang="en-GB" dirty="0"/>
              <a:t>Testability</a:t>
            </a:r>
          </a:p>
          <a:p>
            <a:pPr lvl="1"/>
            <a:r>
              <a:rPr lang="en-GB" dirty="0"/>
              <a:t>Scalability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Michiel Mortier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38" y="1314602"/>
            <a:ext cx="4344210" cy="4868274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Streefdoelen binnen de informatica</a:t>
            </a:r>
          </a:p>
        </p:txBody>
      </p:sp>
      <p:sp>
        <p:nvSpPr>
          <p:cNvPr id="9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72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13" y="1935921"/>
            <a:ext cx="4791075" cy="32385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84" y="1935921"/>
            <a:ext cx="6381750" cy="1143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150" y="3062704"/>
            <a:ext cx="4467225" cy="828675"/>
          </a:xfrm>
          <a:prstGeom prst="rect">
            <a:avLst/>
          </a:prstGeom>
        </p:spPr>
      </p:pic>
      <p:cxnSp>
        <p:nvCxnSpPr>
          <p:cNvPr id="11" name="Rechte verbindingslijn met pijl 10"/>
          <p:cNvCxnSpPr/>
          <p:nvPr/>
        </p:nvCxnSpPr>
        <p:spPr>
          <a:xfrm>
            <a:off x="6197288" y="2507421"/>
            <a:ext cx="102383" cy="67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met pijl 16"/>
          <p:cNvCxnSpPr/>
          <p:nvPr/>
        </p:nvCxnSpPr>
        <p:spPr>
          <a:xfrm flipH="1" flipV="1">
            <a:off x="2665141" y="2926347"/>
            <a:ext cx="2670936" cy="58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Afbeelding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637" y="1935921"/>
            <a:ext cx="3648075" cy="4533900"/>
          </a:xfrm>
          <a:prstGeom prst="rect">
            <a:avLst/>
          </a:prstGeom>
        </p:spPr>
      </p:pic>
      <p:sp>
        <p:nvSpPr>
          <p:cNvPr id="13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Reusability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Michiel Mortier</a:t>
            </a:r>
          </a:p>
        </p:txBody>
      </p:sp>
      <p:sp>
        <p:nvSpPr>
          <p:cNvPr id="15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383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092" y="3656087"/>
            <a:ext cx="2434071" cy="231884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/>
          <a:srcRect l="2112" t="-74"/>
          <a:stretch/>
        </p:blipFill>
        <p:spPr>
          <a:xfrm>
            <a:off x="6660460" y="1769071"/>
            <a:ext cx="3944646" cy="4205864"/>
          </a:xfrm>
          <a:prstGeom prst="rect">
            <a:avLst/>
          </a:prstGeom>
        </p:spPr>
      </p:pic>
      <p:sp>
        <p:nvSpPr>
          <p:cNvPr id="10" name="PIJL-RECHTS 9"/>
          <p:cNvSpPr/>
          <p:nvPr/>
        </p:nvSpPr>
        <p:spPr>
          <a:xfrm>
            <a:off x="5504439" y="1946312"/>
            <a:ext cx="987137" cy="727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" name="PIJL-RECHTS 10"/>
          <p:cNvSpPr/>
          <p:nvPr/>
        </p:nvSpPr>
        <p:spPr>
          <a:xfrm>
            <a:off x="5504438" y="3069299"/>
            <a:ext cx="987137" cy="727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2" name="PIJL-RECHTS 11"/>
          <p:cNvSpPr/>
          <p:nvPr/>
        </p:nvSpPr>
        <p:spPr>
          <a:xfrm>
            <a:off x="5504440" y="3863894"/>
            <a:ext cx="987137" cy="727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PIJL-RECHTS 12"/>
          <p:cNvSpPr/>
          <p:nvPr/>
        </p:nvSpPr>
        <p:spPr>
          <a:xfrm>
            <a:off x="5504439" y="4678869"/>
            <a:ext cx="987137" cy="727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Readability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ijdelijke aanduiding voor inhoud 2"/>
          <p:cNvSpPr txBox="1">
            <a:spLocks/>
          </p:cNvSpPr>
          <p:nvPr/>
        </p:nvSpPr>
        <p:spPr>
          <a:xfrm>
            <a:off x="913794" y="161107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BE" dirty="0">
                <a:solidFill>
                  <a:schemeClr val="accent4"/>
                </a:solidFill>
              </a:rPr>
              <a:t>Duidelijke naamgeving</a:t>
            </a:r>
          </a:p>
          <a:p>
            <a:pPr marL="285750" indent="-285750"/>
            <a:r>
              <a:rPr lang="nl-BE" dirty="0">
                <a:solidFill>
                  <a:schemeClr val="accent4"/>
                </a:solidFill>
              </a:rPr>
              <a:t>Invoegen van commentaar</a:t>
            </a:r>
          </a:p>
        </p:txBody>
      </p:sp>
      <p:sp>
        <p:nvSpPr>
          <p:cNvPr id="1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Robbe</a:t>
            </a:r>
            <a:r>
              <a:rPr lang="en-US" dirty="0">
                <a:solidFill>
                  <a:schemeClr val="accent4"/>
                </a:solidFill>
              </a:rPr>
              <a:t> De </a:t>
            </a:r>
            <a:r>
              <a:rPr lang="en-US" dirty="0" err="1">
                <a:solidFill>
                  <a:schemeClr val="accent4"/>
                </a:solidFill>
              </a:rPr>
              <a:t>Bisschop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7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06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Verzamelen</a:t>
            </a:r>
          </a:p>
          <a:p>
            <a:r>
              <a:rPr lang="nl-BE" dirty="0">
                <a:solidFill>
                  <a:schemeClr val="accent4"/>
                </a:solidFill>
              </a:rPr>
              <a:t>Zichtbaar</a:t>
            </a:r>
          </a:p>
          <a:p>
            <a:r>
              <a:rPr lang="nl-BE" dirty="0">
                <a:solidFill>
                  <a:schemeClr val="accent4"/>
                </a:solidFill>
              </a:rPr>
              <a:t>Achievements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839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56" y="1821091"/>
            <a:ext cx="3543669" cy="3697185"/>
          </a:xfrm>
          <a:prstGeom prst="rect">
            <a:avLst/>
          </a:prstGeom>
        </p:spPr>
      </p:pic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Robbe De Bisschop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inventory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26" y="1315604"/>
            <a:ext cx="7610529" cy="4708157"/>
          </a:xfrm>
          <a:prstGeom prst="rect">
            <a:avLst/>
          </a:prstGeom>
        </p:spPr>
      </p:pic>
      <p:sp>
        <p:nvSpPr>
          <p:cNvPr id="10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576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Verzamelen items</a:t>
            </a:r>
          </a:p>
          <a:p>
            <a:r>
              <a:rPr lang="nl-BE" dirty="0">
                <a:solidFill>
                  <a:schemeClr val="accent4"/>
                </a:solidFill>
              </a:rPr>
              <a:t>Zichtbaar</a:t>
            </a:r>
          </a:p>
          <a:p>
            <a:r>
              <a:rPr lang="nl-BE" dirty="0">
                <a:solidFill>
                  <a:schemeClr val="accent4"/>
                </a:solidFill>
              </a:rPr>
              <a:t>Niet aanklikbaar als..</a:t>
            </a:r>
          </a:p>
          <a:p>
            <a:r>
              <a:rPr lang="nl-BE" dirty="0">
                <a:solidFill>
                  <a:schemeClr val="accent4"/>
                </a:solidFill>
              </a:rPr>
              <a:t>Eerst sluiten</a:t>
            </a:r>
          </a:p>
          <a:p>
            <a:r>
              <a:rPr lang="nl-BE" dirty="0">
                <a:solidFill>
                  <a:schemeClr val="accent4"/>
                </a:solidFill>
              </a:rPr>
              <a:t>Code</a:t>
            </a:r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839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63" y="1561955"/>
            <a:ext cx="5658640" cy="3962953"/>
          </a:xfrm>
          <a:prstGeom prst="rect">
            <a:avLst/>
          </a:prstGeom>
        </p:spPr>
      </p:pic>
      <p:sp>
        <p:nvSpPr>
          <p:cNvPr id="9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Robbe De Bisschop</a:t>
            </a: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The </a:t>
            </a:r>
            <a:r>
              <a:rPr lang="nl-BE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Ritual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t="3545"/>
          <a:stretch/>
        </p:blipFill>
        <p:spPr>
          <a:xfrm>
            <a:off x="3681416" y="1561955"/>
            <a:ext cx="7077808" cy="439519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16" y="1429918"/>
            <a:ext cx="7013914" cy="4527229"/>
          </a:xfrm>
          <a:prstGeom prst="rect">
            <a:avLst/>
          </a:prstGeom>
        </p:spPr>
      </p:pic>
      <p:sp>
        <p:nvSpPr>
          <p:cNvPr id="11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63" y="1561955"/>
            <a:ext cx="5306062" cy="41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4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“A Tale of crimson”</a:t>
            </a:r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nl-BE" dirty="0"/>
              <a:t/>
            </a:r>
            <a:br>
              <a:rPr lang="nl-BE" dirty="0"/>
            </a:b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95269" y="3883514"/>
            <a:ext cx="9001462" cy="1907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Ingenieursproject informatica 2015-2016</a:t>
            </a:r>
          </a:p>
          <a:p>
            <a:endParaRPr lang="nl-BE" sz="3200" b="1" cap="all" dirty="0">
              <a:solidFill>
                <a:prstClr val="white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Bookman Old Style" panose="02050604050505020204"/>
              <a:ea typeface="+mj-ea"/>
              <a:cs typeface="+mj-cs"/>
            </a:endParaRPr>
          </a:p>
          <a:p>
            <a:r>
              <a:rPr lang="nl-BE" sz="3200" b="1" cap="all" dirty="0">
                <a:solidFill>
                  <a:schemeClr val="accent4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Bookman Old Style" panose="02050604050505020204"/>
                <a:ea typeface="+mj-ea"/>
                <a:cs typeface="+mj-cs"/>
              </a:rPr>
              <a:t>Groep 4</a:t>
            </a:r>
            <a:endParaRPr lang="nl-BE" dirty="0">
              <a:solidFill>
                <a:schemeClr val="accent4"/>
              </a:solidFill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>
          <a:xfrm>
            <a:off x="0" y="5912829"/>
            <a:ext cx="12192000" cy="67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Bryan Van Huyneghem - Simon Van den Bossche - Michiel Mortier - Robbe De Bisschop - Arthur Casteels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765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02156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Spanning</a:t>
            </a:r>
          </a:p>
          <a:p>
            <a:r>
              <a:rPr lang="nl-BE" dirty="0">
                <a:solidFill>
                  <a:schemeClr val="accent4"/>
                </a:solidFill>
              </a:rPr>
              <a:t>Flashing image (</a:t>
            </a:r>
            <a:r>
              <a:rPr lang="nl-BE" dirty="0">
                <a:solidFill>
                  <a:schemeClr val="accent4"/>
                </a:solidFill>
                <a:effectLst/>
              </a:rPr>
              <a:t>≈ jump scares)</a:t>
            </a:r>
            <a:endParaRPr lang="nl-BE" dirty="0">
              <a:solidFill>
                <a:schemeClr val="accent4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61" y="1602156"/>
            <a:ext cx="4373450" cy="4627510"/>
          </a:xfrm>
          <a:prstGeom prst="rect">
            <a:avLst/>
          </a:prstGeom>
        </p:spPr>
      </p:pic>
      <p:sp>
        <p:nvSpPr>
          <p:cNvPr id="10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Robbe De Bisschop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Spanning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" y="3222381"/>
            <a:ext cx="4525107" cy="28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Werking</a:t>
            </a:r>
          </a:p>
          <a:p>
            <a:r>
              <a:rPr lang="nl-BE" dirty="0">
                <a:solidFill>
                  <a:schemeClr val="accent4"/>
                </a:solidFill>
              </a:rPr>
              <a:t>Ervaring</a:t>
            </a:r>
          </a:p>
        </p:txBody>
      </p:sp>
      <p:sp>
        <p:nvSpPr>
          <p:cNvPr id="6" name="Tijdelijke aanduiding voor dianummer 5"/>
          <p:cNvSpPr txBox="1">
            <a:spLocks/>
          </p:cNvSpPr>
          <p:nvPr/>
        </p:nvSpPr>
        <p:spPr>
          <a:xfrm>
            <a:off x="10514011" y="624840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Inhoudelijk </a:t>
            </a:r>
          </a:p>
        </p:txBody>
      </p:sp>
      <p:sp>
        <p:nvSpPr>
          <p:cNvPr id="8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  <p:sp>
        <p:nvSpPr>
          <p:cNvPr id="9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Casteels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43" y="1236168"/>
            <a:ext cx="7113030" cy="44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Start</a:t>
            </a:r>
          </a:p>
          <a:p>
            <a:r>
              <a:rPr lang="nl-BE" dirty="0">
                <a:solidFill>
                  <a:schemeClr val="accent4"/>
                </a:solidFill>
              </a:rPr>
              <a:t>Doel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Info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Kennismaking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Objecten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Begin</a:t>
            </a:r>
          </a:p>
        </p:txBody>
      </p:sp>
      <p:sp>
        <p:nvSpPr>
          <p:cNvPr id="10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Casteels</a:t>
            </a:r>
          </a:p>
        </p:txBody>
      </p:sp>
      <p:sp>
        <p:nvSpPr>
          <p:cNvPr id="11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97" y="1317489"/>
            <a:ext cx="7142414" cy="445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0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1460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Indeling</a:t>
            </a:r>
          </a:p>
          <a:p>
            <a:r>
              <a:rPr lang="nl-BE" dirty="0">
                <a:solidFill>
                  <a:schemeClr val="accent4"/>
                </a:solidFill>
              </a:rPr>
              <a:t>Terugkeren </a:t>
            </a:r>
            <a:r>
              <a:rPr lang="nl-BE" i="1" dirty="0">
                <a:solidFill>
                  <a:schemeClr val="accent4"/>
                </a:solidFill>
              </a:rPr>
              <a:t>en ontdekken</a:t>
            </a:r>
          </a:p>
          <a:p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94" y="1169740"/>
            <a:ext cx="3933212" cy="5516090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Niet-lineair</a:t>
            </a:r>
          </a:p>
        </p:txBody>
      </p:sp>
      <p:sp>
        <p:nvSpPr>
          <p:cNvPr id="11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Casteels</a:t>
            </a:r>
          </a:p>
        </p:txBody>
      </p:sp>
      <p:sp>
        <p:nvSpPr>
          <p:cNvPr id="12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76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Puzzels en raadsels</a:t>
            </a:r>
          </a:p>
          <a:p>
            <a:r>
              <a:rPr lang="nl-BE" dirty="0">
                <a:solidFill>
                  <a:schemeClr val="accent4"/>
                </a:solidFill>
              </a:rPr>
              <a:t>Tijd</a:t>
            </a:r>
          </a:p>
          <a:p>
            <a:r>
              <a:rPr lang="nl-BE" dirty="0">
                <a:solidFill>
                  <a:schemeClr val="accent4"/>
                </a:solidFill>
              </a:rPr>
              <a:t>Geluid</a:t>
            </a:r>
          </a:p>
          <a:p>
            <a:r>
              <a:rPr lang="nl-BE" i="1" dirty="0" err="1">
                <a:solidFill>
                  <a:schemeClr val="accent4"/>
                </a:solidFill>
              </a:rPr>
              <a:t>Jump</a:t>
            </a:r>
            <a:r>
              <a:rPr lang="nl-BE" i="1" dirty="0">
                <a:solidFill>
                  <a:schemeClr val="accent4"/>
                </a:solidFill>
              </a:rPr>
              <a:t> </a:t>
            </a:r>
            <a:r>
              <a:rPr lang="nl-BE" i="1" dirty="0" err="1" smtClean="0">
                <a:solidFill>
                  <a:schemeClr val="accent4"/>
                </a:solidFill>
              </a:rPr>
              <a:t>scares</a:t>
            </a:r>
            <a:endParaRPr lang="nl-BE" i="1" dirty="0" smtClean="0">
              <a:solidFill>
                <a:schemeClr val="accent4"/>
              </a:solidFill>
            </a:endParaRPr>
          </a:p>
          <a:p>
            <a:r>
              <a:rPr lang="nl-BE" i="1" dirty="0" err="1" smtClean="0">
                <a:solidFill>
                  <a:schemeClr val="accent4"/>
                </a:solidFill>
              </a:rPr>
              <a:t>Immersion</a:t>
            </a:r>
            <a:endParaRPr lang="nl-BE" i="1" dirty="0">
              <a:solidFill>
                <a:schemeClr val="accent4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50" y="1761481"/>
            <a:ext cx="6469825" cy="4029719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variëteit</a:t>
            </a:r>
          </a:p>
        </p:txBody>
      </p:sp>
      <p:sp>
        <p:nvSpPr>
          <p:cNvPr id="10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Casteels</a:t>
            </a:r>
          </a:p>
        </p:txBody>
      </p:sp>
      <p:sp>
        <p:nvSpPr>
          <p:cNvPr id="11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699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Twee delen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Arthur Casteels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  <p:pic>
        <p:nvPicPr>
          <p:cNvPr id="20" name="Tijdelijke aanduiding voor inhoud 19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04" y="3640256"/>
            <a:ext cx="953390" cy="953390"/>
          </a:xfrm>
          <a:prstGeom prst="rect">
            <a:avLst/>
          </a:prstGeom>
        </p:spPr>
      </p:pic>
      <p:sp>
        <p:nvSpPr>
          <p:cNvPr id="15" name="Tijdelijke aanduiding voor tekst 2"/>
          <p:cNvSpPr txBox="1">
            <a:spLocks/>
          </p:cNvSpPr>
          <p:nvPr/>
        </p:nvSpPr>
        <p:spPr>
          <a:xfrm>
            <a:off x="2567353" y="1521070"/>
            <a:ext cx="3453649" cy="497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accent4"/>
                </a:solidFill>
              </a:rPr>
              <a:t>Verplicht</a:t>
            </a:r>
          </a:p>
        </p:txBody>
      </p:sp>
      <p:sp>
        <p:nvSpPr>
          <p:cNvPr id="16" name="Tijdelijke aanduiding voor tekst 2"/>
          <p:cNvSpPr txBox="1">
            <a:spLocks/>
          </p:cNvSpPr>
          <p:nvPr/>
        </p:nvSpPr>
        <p:spPr>
          <a:xfrm>
            <a:off x="6249012" y="1521070"/>
            <a:ext cx="4002819" cy="497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l-BE" dirty="0">
                <a:solidFill>
                  <a:schemeClr val="accent4"/>
                </a:solidFill>
              </a:rPr>
              <a:t>Optioneel</a:t>
            </a:r>
          </a:p>
        </p:txBody>
      </p:sp>
      <p:pic>
        <p:nvPicPr>
          <p:cNvPr id="18" name="Tijdelijke aanduiding voor inhoud 17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6153266" y="2302339"/>
            <a:ext cx="5775909" cy="3616734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 rotWithShape="1">
          <a:blip r:embed="rId4"/>
          <a:srcRect l="196" t="468" r="1049"/>
          <a:stretch/>
        </p:blipFill>
        <p:spPr>
          <a:xfrm>
            <a:off x="6153266" y="2298627"/>
            <a:ext cx="5859197" cy="3669461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09" y="1966132"/>
            <a:ext cx="3404650" cy="4683646"/>
          </a:xfrm>
          <a:prstGeom prst="rect">
            <a:avLst/>
          </a:prstGeom>
        </p:spPr>
      </p:pic>
      <p:cxnSp>
        <p:nvCxnSpPr>
          <p:cNvPr id="24" name="Rechte verbindingslijn 23"/>
          <p:cNvCxnSpPr/>
          <p:nvPr/>
        </p:nvCxnSpPr>
        <p:spPr>
          <a:xfrm>
            <a:off x="6021003" y="1769692"/>
            <a:ext cx="0" cy="386617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9686" y="2224454"/>
            <a:ext cx="5179275" cy="3081756"/>
          </a:xfrm>
        </p:spPr>
        <p:txBody>
          <a:bodyPr/>
          <a:lstStyle/>
          <a:p>
            <a:pPr marL="0" indent="0" algn="ctr">
              <a:buNone/>
            </a:pPr>
            <a:r>
              <a:rPr lang="nl-BE" dirty="0"/>
              <a:t>Noodzakelijk</a:t>
            </a:r>
          </a:p>
          <a:p>
            <a:pPr marL="0" indent="0" algn="ctr">
              <a:buNone/>
            </a:pPr>
            <a:r>
              <a:rPr lang="nl-BE" dirty="0"/>
              <a:t>Beëindigd de game </a:t>
            </a:r>
          </a:p>
          <a:p>
            <a:pPr marL="0" indent="0" algn="ctr">
              <a:buNone/>
            </a:pPr>
            <a:r>
              <a:rPr lang="nl-BE" dirty="0"/>
              <a:t>Aanzetten tot ontdekking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Waarom twee delen?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Casteels</a:t>
            </a:r>
          </a:p>
        </p:txBody>
      </p:sp>
      <p:sp>
        <p:nvSpPr>
          <p:cNvPr id="10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6090674" y="2224454"/>
            <a:ext cx="5179275" cy="308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dirty="0"/>
              <a:t>		Immersion</a:t>
            </a:r>
          </a:p>
          <a:p>
            <a:pPr marL="0" indent="0" algn="ctr">
              <a:buNone/>
            </a:pPr>
            <a:r>
              <a:rPr lang="nl-BE" dirty="0"/>
              <a:t>		Betrokkenheid</a:t>
            </a:r>
          </a:p>
          <a:p>
            <a:pPr marL="0" indent="0" algn="ctr">
              <a:buNone/>
            </a:pPr>
            <a:r>
              <a:rPr lang="nl-BE" dirty="0"/>
              <a:t>		Score</a:t>
            </a:r>
          </a:p>
          <a:p>
            <a:endParaRPr lang="nl-BE" dirty="0"/>
          </a:p>
        </p:txBody>
      </p:sp>
      <p:sp>
        <p:nvSpPr>
          <p:cNvPr id="12" name="Tijdelijke aanduiding voor tekst 2"/>
          <p:cNvSpPr txBox="1">
            <a:spLocks/>
          </p:cNvSpPr>
          <p:nvPr/>
        </p:nvSpPr>
        <p:spPr>
          <a:xfrm>
            <a:off x="369278" y="1521070"/>
            <a:ext cx="5651726" cy="497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dirty="0">
                <a:solidFill>
                  <a:schemeClr val="accent4"/>
                </a:solidFill>
              </a:rPr>
              <a:t>Verplicht</a:t>
            </a:r>
          </a:p>
        </p:txBody>
      </p:sp>
      <p:sp>
        <p:nvSpPr>
          <p:cNvPr id="13" name="Tijdelijke aanduiding voor tekst 2"/>
          <p:cNvSpPr txBox="1">
            <a:spLocks/>
          </p:cNvSpPr>
          <p:nvPr/>
        </p:nvSpPr>
        <p:spPr>
          <a:xfrm>
            <a:off x="6249013" y="1521070"/>
            <a:ext cx="4002818" cy="497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l-BE" dirty="0">
                <a:solidFill>
                  <a:schemeClr val="accent4"/>
                </a:solidFill>
              </a:rPr>
              <a:t>Optioneel</a:t>
            </a:r>
          </a:p>
        </p:txBody>
      </p:sp>
      <p:cxnSp>
        <p:nvCxnSpPr>
          <p:cNvPr id="14" name="Rechte verbindingslijn 13"/>
          <p:cNvCxnSpPr>
            <a:stCxn id="12" idx="3"/>
          </p:cNvCxnSpPr>
          <p:nvPr/>
        </p:nvCxnSpPr>
        <p:spPr>
          <a:xfrm>
            <a:off x="6021004" y="1769692"/>
            <a:ext cx="0" cy="386617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4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332" y="1402639"/>
            <a:ext cx="8614685" cy="4845761"/>
          </a:xfr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Game and read on</a:t>
            </a:r>
          </a:p>
        </p:txBody>
      </p:sp>
      <p:sp>
        <p:nvSpPr>
          <p:cNvPr id="8" name="Tijdelijke aanduiding voor dianummer 5"/>
          <p:cNvSpPr txBox="1">
            <a:spLocks/>
          </p:cNvSpPr>
          <p:nvPr/>
        </p:nvSpPr>
        <p:spPr>
          <a:xfrm>
            <a:off x="10514011" y="624840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64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Vragenronde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35" y="1577975"/>
            <a:ext cx="6888480" cy="4305300"/>
          </a:xfrm>
        </p:spPr>
      </p:pic>
      <p:sp>
        <p:nvSpPr>
          <p:cNvPr id="8" name="Ondertitel 2"/>
          <p:cNvSpPr txBox="1">
            <a:spLocks/>
          </p:cNvSpPr>
          <p:nvPr/>
        </p:nvSpPr>
        <p:spPr>
          <a:xfrm>
            <a:off x="0" y="5912829"/>
            <a:ext cx="12192000" cy="67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Bryan Van Huyneghem - Simon Van den Bossche - Michiel Mortier - Robbe De Bisschop - Arthur Casteels</a:t>
            </a:r>
          </a:p>
          <a:p>
            <a:endParaRPr lang="nl-BE" dirty="0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1589944" y="583377"/>
            <a:ext cx="9001462" cy="33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“A Tale of crimson”</a:t>
            </a:r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nl-BE" dirty="0"/>
              <a:t/>
            </a:r>
            <a:br>
              <a:rPr lang="nl-BE" dirty="0"/>
            </a:br>
            <a:endParaRPr lang="nl-BE" sz="3600" dirty="0"/>
          </a:p>
        </p:txBody>
      </p:sp>
    </p:spTree>
    <p:extLst>
      <p:ext uri="{BB962C8B-B14F-4D97-AF65-F5344CB8AC3E}">
        <p14:creationId xmlns:p14="http://schemas.microsoft.com/office/powerpoint/2010/main" val="20220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afbeelding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r="3147"/>
          <a:stretch>
            <a:fillRect/>
          </a:stretch>
        </p:blipFill>
        <p:spPr>
          <a:xfrm>
            <a:off x="8833916" y="1784649"/>
            <a:ext cx="2671032" cy="40065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jdelijke aanduiding voor tekst 7"/>
          <p:cNvSpPr>
            <a:spLocks noGrp="1"/>
          </p:cNvSpPr>
          <p:nvPr>
            <p:ph type="body" sz="half" idx="2"/>
          </p:nvPr>
        </p:nvSpPr>
        <p:spPr>
          <a:xfrm>
            <a:off x="913794" y="1784649"/>
            <a:ext cx="7588368" cy="4006551"/>
          </a:xfrm>
        </p:spPr>
        <p:txBody>
          <a:bodyPr>
            <a:normAutofit/>
          </a:bodyPr>
          <a:lstStyle/>
          <a:p>
            <a:endParaRPr lang="nl-BE" dirty="0"/>
          </a:p>
          <a:p>
            <a:pPr marL="514350" indent="-514350" algn="l">
              <a:buFont typeface="+mj-lt"/>
              <a:buAutoNum type="romanUcPeriod"/>
            </a:pPr>
            <a:r>
              <a:rPr lang="nl-BE" sz="2500" dirty="0"/>
              <a:t>Verhaal</a:t>
            </a:r>
            <a:r>
              <a:rPr lang="nl-BE" sz="3200" dirty="0"/>
              <a:t>						 </a:t>
            </a:r>
            <a:r>
              <a:rPr lang="nl-BE" sz="2000" i="1" dirty="0">
                <a:solidFill>
                  <a:schemeClr val="accent4"/>
                </a:solidFill>
              </a:rPr>
              <a:t>Bryan</a:t>
            </a:r>
          </a:p>
          <a:p>
            <a:pPr marL="400050" indent="-400050" algn="l">
              <a:buFont typeface="+mj-lt"/>
              <a:buAutoNum type="romanUcPeriod"/>
            </a:pPr>
            <a:r>
              <a:rPr lang="nl-BE" sz="2500" dirty="0"/>
              <a:t> Processing en “immersion”</a:t>
            </a:r>
            <a:r>
              <a:rPr lang="nl-BE" sz="3200" dirty="0"/>
              <a:t>			 </a:t>
            </a:r>
            <a:r>
              <a:rPr lang="nl-BE" sz="2000" i="1" dirty="0">
                <a:solidFill>
                  <a:schemeClr val="accent4"/>
                </a:solidFill>
              </a:rPr>
              <a:t>Simon</a:t>
            </a:r>
          </a:p>
          <a:p>
            <a:pPr marL="400050" indent="-400050" algn="l">
              <a:buFont typeface="+mj-lt"/>
              <a:buAutoNum type="romanUcPeriod"/>
            </a:pPr>
            <a:r>
              <a:rPr lang="nl-BE" sz="2500" dirty="0"/>
              <a:t> Zes streefdoelen en code</a:t>
            </a:r>
            <a:r>
              <a:rPr lang="nl-BE" sz="3200" dirty="0"/>
              <a:t>	       </a:t>
            </a:r>
            <a:r>
              <a:rPr lang="nl-BE" sz="2000" i="1" dirty="0">
                <a:solidFill>
                  <a:schemeClr val="accent4"/>
                </a:solidFill>
              </a:rPr>
              <a:t>Michiel &amp; Robbe</a:t>
            </a:r>
            <a:r>
              <a:rPr lang="nl-BE" sz="3200" i="1" dirty="0">
                <a:solidFill>
                  <a:schemeClr val="accent4"/>
                </a:solidFill>
              </a:rPr>
              <a:t>	</a:t>
            </a:r>
            <a:endParaRPr lang="nl-BE" sz="2000" i="1" dirty="0">
              <a:solidFill>
                <a:schemeClr val="accent4"/>
              </a:solidFill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nl-BE" sz="2500" dirty="0"/>
              <a:t> Inhoud en variëteit </a:t>
            </a:r>
            <a:r>
              <a:rPr lang="nl-BE" sz="3200" dirty="0"/>
              <a:t>				 </a:t>
            </a:r>
            <a:r>
              <a:rPr lang="nl-BE" sz="2000" i="1" dirty="0">
                <a:solidFill>
                  <a:schemeClr val="accent4"/>
                </a:solidFill>
              </a:rPr>
              <a:t>Arthur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13794" y="310662"/>
            <a:ext cx="10353761" cy="1390704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Inhoud</a:t>
            </a:r>
            <a:b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nl-BE" sz="3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</p:spTree>
    <p:extLst>
      <p:ext uri="{BB962C8B-B14F-4D97-AF65-F5344CB8AC3E}">
        <p14:creationId xmlns:p14="http://schemas.microsoft.com/office/powerpoint/2010/main" val="300600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sp>
        <p:nvSpPr>
          <p:cNvPr id="15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913795" y="-115254"/>
            <a:ext cx="10353761" cy="1326321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“Goddeloze wezens”</a:t>
            </a:r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43" y="1211067"/>
            <a:ext cx="7549662" cy="47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sp>
        <p:nvSpPr>
          <p:cNvPr id="15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2" y="1609243"/>
            <a:ext cx="2838417" cy="399977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77" y="2198631"/>
            <a:ext cx="4513593" cy="282099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38" y="1609243"/>
            <a:ext cx="2838418" cy="3999772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913795" y="-115254"/>
            <a:ext cx="10353761" cy="1326321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Het verleden achter je laten…</a:t>
            </a:r>
          </a:p>
        </p:txBody>
      </p:sp>
    </p:spTree>
    <p:extLst>
      <p:ext uri="{BB962C8B-B14F-4D97-AF65-F5344CB8AC3E}">
        <p14:creationId xmlns:p14="http://schemas.microsoft.com/office/powerpoint/2010/main" val="1202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13795" y="301870"/>
            <a:ext cx="10353761" cy="1390704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Een nieuw begin</a:t>
            </a:r>
            <a:b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nl-BE" sz="3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692574"/>
            <a:ext cx="3049861" cy="429772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41" y="1751433"/>
            <a:ext cx="6688015" cy="41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13795" y="301870"/>
            <a:ext cx="10353761" cy="1390704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Eden is niet langer wie hij was</a:t>
            </a:r>
            <a:b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nl-BE" sz="3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60" y="1734743"/>
            <a:ext cx="3234780" cy="446399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08" y="1816289"/>
            <a:ext cx="6881446" cy="43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1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13795" y="301870"/>
            <a:ext cx="10353761" cy="1390704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Hoe schrijf je een verhaal?</a:t>
            </a:r>
            <a:b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nl-BE" sz="3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sp>
        <p:nvSpPr>
          <p:cNvPr id="3" name="Rechthoek 2"/>
          <p:cNvSpPr/>
          <p:nvPr/>
        </p:nvSpPr>
        <p:spPr>
          <a:xfrm>
            <a:off x="913795" y="169257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accent4"/>
                </a:solidFill>
              </a:rPr>
              <a:t>De tijdslijn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1" dirty="0">
                <a:solidFill>
                  <a:schemeClr val="accent4"/>
                </a:solidFill>
              </a:rPr>
              <a:t>Kill your darlings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accent4"/>
                </a:solidFill>
              </a:rPr>
              <a:t>Laat je inspireren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19" y="1707557"/>
            <a:ext cx="5803443" cy="4248119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96">
            <a:off x="1675886" y="3733038"/>
            <a:ext cx="1296517" cy="20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301869"/>
            <a:ext cx="10353761" cy="1326321"/>
          </a:xfrm>
        </p:spPr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‘in den beginne’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28190"/>
            <a:ext cx="10353762" cy="3838744"/>
          </a:xfrm>
        </p:spPr>
        <p:txBody>
          <a:bodyPr>
            <a:normAutofit fontScale="92500" lnSpcReduction="10000"/>
          </a:bodyPr>
          <a:lstStyle/>
          <a:p>
            <a:r>
              <a:rPr lang="nl-BE" dirty="0">
                <a:solidFill>
                  <a:schemeClr val="accent4"/>
                </a:solidFill>
              </a:rPr>
              <a:t>Eerste weken</a:t>
            </a:r>
          </a:p>
          <a:p>
            <a:r>
              <a:rPr lang="nl-BE" dirty="0">
                <a:solidFill>
                  <a:schemeClr val="accent4"/>
                </a:solidFill>
              </a:rPr>
              <a:t>Organisatie</a:t>
            </a:r>
          </a:p>
          <a:p>
            <a:r>
              <a:rPr lang="nl-BE" dirty="0">
                <a:solidFill>
                  <a:schemeClr val="accent4"/>
                </a:solidFill>
              </a:rPr>
              <a:t>Concept</a:t>
            </a:r>
          </a:p>
          <a:p>
            <a:pPr lvl="2">
              <a:buBlip>
                <a:blip r:embed="rId2"/>
              </a:buBlip>
            </a:pPr>
            <a:r>
              <a:rPr lang="nl-BE" dirty="0"/>
              <a:t>Ideeën schrappen</a:t>
            </a:r>
          </a:p>
          <a:p>
            <a:pPr lvl="2">
              <a:buBlip>
                <a:blip r:embed="rId3"/>
              </a:buBlip>
            </a:pPr>
            <a:r>
              <a:rPr lang="nl-BE" dirty="0"/>
              <a:t>Ideeën toevoegen</a:t>
            </a:r>
          </a:p>
          <a:p>
            <a:r>
              <a:rPr lang="nl-BE" dirty="0">
                <a:solidFill>
                  <a:schemeClr val="accent4"/>
                </a:solidFill>
              </a:rPr>
              <a:t>Opzoek naar…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Objecten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Afbeeldingen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Geluiden</a:t>
            </a:r>
          </a:p>
          <a:p>
            <a:r>
              <a:rPr lang="nl-BE" dirty="0">
                <a:solidFill>
                  <a:schemeClr val="accent4"/>
                </a:solidFill>
              </a:rPr>
              <a:t>IMMERSION</a:t>
            </a:r>
            <a:r>
              <a:rPr lang="nl-BE" dirty="0"/>
              <a:t> = streefdoel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9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668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641</TotalTime>
  <Words>644</Words>
  <Application>Microsoft Office PowerPoint</Application>
  <PresentationFormat>Breedbeeld</PresentationFormat>
  <Paragraphs>210</Paragraphs>
  <Slides>28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5" baseType="lpstr">
      <vt:lpstr>Arial</vt:lpstr>
      <vt:lpstr>Bookman Old Style</vt:lpstr>
      <vt:lpstr>Calibri</vt:lpstr>
      <vt:lpstr>Courier New</vt:lpstr>
      <vt:lpstr>Rockwell</vt:lpstr>
      <vt:lpstr>Wingdings</vt:lpstr>
      <vt:lpstr>Damask</vt:lpstr>
      <vt:lpstr>PowerPoint-presentatie</vt:lpstr>
      <vt:lpstr>“A Tale of crimson”  </vt:lpstr>
      <vt:lpstr>Inhoud </vt:lpstr>
      <vt:lpstr>“Goddeloze wezens”</vt:lpstr>
      <vt:lpstr>Het verleden achter je laten…</vt:lpstr>
      <vt:lpstr>Een nieuw begin </vt:lpstr>
      <vt:lpstr>Eden is niet langer wie hij was </vt:lpstr>
      <vt:lpstr>Hoe schrijf je een verhaal? </vt:lpstr>
      <vt:lpstr>‘in den beginne’</vt:lpstr>
      <vt:lpstr>Inleving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Vragenronde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Tale of crimson   Groep 4</dc:title>
  <dc:creator>Simon Van den Bossche</dc:creator>
  <cp:lastModifiedBy>Bryan Van Huyneghem</cp:lastModifiedBy>
  <cp:revision>81</cp:revision>
  <dcterms:created xsi:type="dcterms:W3CDTF">2016-05-06T08:42:52Z</dcterms:created>
  <dcterms:modified xsi:type="dcterms:W3CDTF">2016-05-09T19:39:40Z</dcterms:modified>
</cp:coreProperties>
</file>